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33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0"/>
    <p:restoredTop sz="94690"/>
  </p:normalViewPr>
  <p:slideViewPr>
    <p:cSldViewPr snapToGrid="0" snapToObjects="1">
      <p:cViewPr varScale="1">
        <p:scale>
          <a:sx n="81" d="100"/>
          <a:sy n="81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CB6C9F-A480-5D40-A113-C08830A31752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789A2-22B2-DB4B-8411-BAB4A51B5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63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789A2-22B2-DB4B-8411-BAB4A51B5E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045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789A2-22B2-DB4B-8411-BAB4A51B5E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634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789A2-22B2-DB4B-8411-BAB4A51B5E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675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789A2-22B2-DB4B-8411-BAB4A51B5E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111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11/9/2017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11/9/2017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11/9/2017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11/9/2017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11/9/2017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300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4" r:id="rId1"/>
    <p:sldLayoutId id="2147484335" r:id="rId2"/>
    <p:sldLayoutId id="2147484336" r:id="rId3"/>
    <p:sldLayoutId id="2147484337" r:id="rId4"/>
    <p:sldLayoutId id="2147484338" r:id="rId5"/>
    <p:sldLayoutId id="2147484339" r:id="rId6"/>
    <p:sldLayoutId id="2147484340" r:id="rId7"/>
    <p:sldLayoutId id="2147484341" r:id="rId8"/>
    <p:sldLayoutId id="2147484342" r:id="rId9"/>
    <p:sldLayoutId id="2147484343" r:id="rId10"/>
    <p:sldLayoutId id="2147484344" r:id="rId11"/>
    <p:sldLayoutId id="2147484345" r:id="rId12"/>
    <p:sldLayoutId id="2147484346" r:id="rId13"/>
    <p:sldLayoutId id="2147484347" r:id="rId14"/>
    <p:sldLayoutId id="2147484348" r:id="rId15"/>
    <p:sldLayoutId id="2147484349" r:id="rId16"/>
    <p:sldLayoutId id="2147484350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llery.cortanaintelligence.com/Experiment/Employee-Retention-Projec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allery.cortanaintelligence.com/Experiment/Employee-Retention-Project-Predictive-Exp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714" y="891123"/>
            <a:ext cx="9439421" cy="2058236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latin typeface="Copperplate Gothic Bold" charset="0"/>
                <a:ea typeface="Copperplate Gothic Bold" charset="0"/>
                <a:cs typeface="Copperplate Gothic Bold" charset="0"/>
              </a:rPr>
              <a:t>	</a:t>
            </a:r>
            <a:r>
              <a:rPr lang="en-US" sz="3200" dirty="0">
                <a:latin typeface="Bookman Old Style" charset="0"/>
                <a:ea typeface="Bookman Old Style" charset="0"/>
                <a:cs typeface="Bookman Old Style" charset="0"/>
              </a:rPr>
              <a:t>EMPLOYEE RETENTION PROJECT -	CLASSIFICATION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984" y="2778369"/>
            <a:ext cx="8534400" cy="3615267"/>
          </a:xfrm>
        </p:spPr>
        <p:txBody>
          <a:bodyPr>
            <a:normAutofit/>
          </a:bodyPr>
          <a:lstStyle/>
          <a:p>
            <a:pPr marL="6160" indent="0">
              <a:buNone/>
            </a:pPr>
            <a:r>
              <a:rPr lang="en-US" sz="2800" dirty="0">
                <a:latin typeface="Baskerville Old Face" charset="0"/>
                <a:ea typeface="Baskerville Old Face" charset="0"/>
                <a:cs typeface="Baskerville Old Face" charset="0"/>
              </a:rPr>
              <a:t>				</a:t>
            </a:r>
            <a:r>
              <a:rPr lang="en-US" sz="4000" dirty="0">
                <a:latin typeface="Goudy Old Style" charset="0"/>
                <a:ea typeface="Goudy Old Style" charset="0"/>
                <a:cs typeface="Goudy Old Style" charset="0"/>
              </a:rPr>
              <a:t>A Data Science Project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93633" y="4836605"/>
            <a:ext cx="3221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-Pradeep Kumar KB</a:t>
            </a:r>
          </a:p>
        </p:txBody>
      </p:sp>
    </p:spTree>
    <p:extLst>
      <p:ext uri="{BB962C8B-B14F-4D97-AF65-F5344CB8AC3E}">
        <p14:creationId xmlns:p14="http://schemas.microsoft.com/office/powerpoint/2010/main" val="102453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9740" y="485690"/>
            <a:ext cx="709011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Exploratory Data Analysis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40" y="1318491"/>
            <a:ext cx="6956569" cy="50980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88923" y="1055077"/>
            <a:ext cx="39108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/>
              <a:t>The data fails normality test, because the data has been collected from different groups or different departments.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/>
              <a:t>There is low positive correlation between complaints filed, salary with the status.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/>
              <a:t>And low negative correlation between tenure and avg monthly hours with the status.</a:t>
            </a:r>
          </a:p>
        </p:txBody>
      </p:sp>
    </p:spTree>
    <p:extLst>
      <p:ext uri="{BB962C8B-B14F-4D97-AF65-F5344CB8AC3E}">
        <p14:creationId xmlns:p14="http://schemas.microsoft.com/office/powerpoint/2010/main" val="495913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06" y="1153551"/>
            <a:ext cx="7336692" cy="52107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0505" y="267286"/>
            <a:ext cx="9551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Exploratory Data Analysis </a:t>
            </a:r>
            <a:r>
              <a:rPr lang="mr-IN" sz="2800" dirty="0"/>
              <a:t>–</a:t>
            </a:r>
            <a:r>
              <a:rPr lang="en-US" sz="2800" dirty="0"/>
              <a:t> NULL Hypothesis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28074" y="1153551"/>
            <a:ext cx="343251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Biggest Influencers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Salary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Filed Complaint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Tenure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Last evaluation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Average monthly hours.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285750" indent="-285750">
              <a:buFont typeface="Wingdings" charset="2"/>
              <a:buChar char="v"/>
            </a:pPr>
            <a:r>
              <a:rPr lang="en-US" dirty="0"/>
              <a:t>The number of projects doesn’t have any impact on the status of the employment. </a:t>
            </a:r>
          </a:p>
          <a:p>
            <a:pPr marL="285750" indent="-285750">
              <a:buFont typeface="Wingdings" charset="2"/>
              <a:buChar char="v"/>
            </a:pPr>
            <a:endParaRPr lang="en-US" dirty="0"/>
          </a:p>
          <a:p>
            <a:r>
              <a:rPr lang="en-US" dirty="0"/>
              <a:t>Take away: As this is a classification problem, so the Ordinary Least Squares Linear Regression Model doesn’t fit and predicts with just 9% accuracy.</a:t>
            </a:r>
          </a:p>
        </p:txBody>
      </p:sp>
    </p:spTree>
    <p:extLst>
      <p:ext uri="{BB962C8B-B14F-4D97-AF65-F5344CB8AC3E}">
        <p14:creationId xmlns:p14="http://schemas.microsoft.com/office/powerpoint/2010/main" val="1561384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8552" y="1635369"/>
            <a:ext cx="96012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Predictive Modeling</a:t>
            </a:r>
          </a:p>
          <a:p>
            <a:endParaRPr lang="en-US" sz="3200" dirty="0"/>
          </a:p>
          <a:p>
            <a:pPr marL="342900" indent="-342900">
              <a:buFont typeface="Wingdings" charset="2"/>
              <a:buChar char="Ø"/>
            </a:pPr>
            <a:r>
              <a:rPr lang="en-US" sz="2000" dirty="0"/>
              <a:t>As we are to decide whether the employee leaves or stays with the company. This is a Two Class Classification Problem.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000" dirty="0"/>
              <a:t>Under the given circumstances, whether the employee sticks with the company or leaves the company is predicted using a Two-Class Boosted Decision Tree.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000" dirty="0"/>
              <a:t>Considering the department, filed complaint, recently_promoted, salary, status and tenure as the categorical values.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000" dirty="0"/>
              <a:t>80% of the data is considered to train the model.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000" dirty="0"/>
              <a:t>To check the consistency and to overcome the case of overfitting, cross-validation on the model has been performed.</a:t>
            </a:r>
          </a:p>
        </p:txBody>
      </p:sp>
    </p:spTree>
    <p:extLst>
      <p:ext uri="{BB962C8B-B14F-4D97-AF65-F5344CB8AC3E}">
        <p14:creationId xmlns:p14="http://schemas.microsoft.com/office/powerpoint/2010/main" val="1621091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45" y="457200"/>
            <a:ext cx="7008432" cy="58732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66893" y="2286001"/>
            <a:ext cx="42906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away : A Two </a:t>
            </a:r>
            <a:r>
              <a:rPr lang="mr-IN" dirty="0"/>
              <a:t>–</a:t>
            </a:r>
            <a:r>
              <a:rPr lang="en-US" dirty="0"/>
              <a:t> Class Boosted 			Decision Tree yielded 			better results when 				compared to the other 			classification models.</a:t>
            </a:r>
          </a:p>
        </p:txBody>
      </p:sp>
    </p:spTree>
    <p:extLst>
      <p:ext uri="{BB962C8B-B14F-4D97-AF65-F5344CB8AC3E}">
        <p14:creationId xmlns:p14="http://schemas.microsoft.com/office/powerpoint/2010/main" val="1435491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15" y="1141046"/>
            <a:ext cx="6963508" cy="40582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8215" y="298938"/>
            <a:ext cx="7737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Confusion Matrix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05446" y="668215"/>
            <a:ext cx="313006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2000" dirty="0"/>
              <a:t>With this model there are 20 Type-I errors and 29 Type-II errors.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000" dirty="0"/>
              <a:t>Positive label is employees who left the company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000" dirty="0"/>
              <a:t>Negative label is employees who are still with the company.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22230" y="6242538"/>
            <a:ext cx="8862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away: This model can predict the outcome with 98</a:t>
            </a:r>
            <a:r>
              <a:rPr lang="en-US"/>
              <a:t>% accuracy.</a:t>
            </a:r>
          </a:p>
        </p:txBody>
      </p:sp>
    </p:spTree>
    <p:extLst>
      <p:ext uri="{BB962C8B-B14F-4D97-AF65-F5344CB8AC3E}">
        <p14:creationId xmlns:p14="http://schemas.microsoft.com/office/powerpoint/2010/main" val="217804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2323" y="439615"/>
            <a:ext cx="8862646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Conclusion</a:t>
            </a:r>
          </a:p>
          <a:p>
            <a:endParaRPr lang="en-US" dirty="0"/>
          </a:p>
          <a:p>
            <a:pPr marL="285750" indent="-285750">
              <a:buFont typeface="Wingdings" charset="2"/>
              <a:buChar char="Ø"/>
            </a:pPr>
            <a:r>
              <a:rPr lang="en-US" sz="2000" dirty="0"/>
              <a:t>Model has been tested using multiple random values, based on the conditions.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000" dirty="0"/>
              <a:t>The final model has been presented to the downstream team.</a:t>
            </a:r>
          </a:p>
          <a:p>
            <a:pPr marL="285750" indent="-285750">
              <a:buFont typeface="Wingdings" charset="2"/>
              <a:buChar char="Ø"/>
            </a:pPr>
            <a:endParaRPr lang="en-US" sz="2000" dirty="0"/>
          </a:p>
          <a:p>
            <a:pPr marL="285750" indent="-285750">
              <a:buFont typeface="Wingdings" charset="2"/>
              <a:buChar char="Ø"/>
            </a:pPr>
            <a:endParaRPr lang="en-US" sz="2000" dirty="0"/>
          </a:p>
          <a:p>
            <a:r>
              <a:rPr lang="en-US" sz="3200" dirty="0"/>
              <a:t>Cortana Gallery:</a:t>
            </a:r>
          </a:p>
          <a:p>
            <a:endParaRPr lang="en-US" sz="2000" dirty="0"/>
          </a:p>
          <a:p>
            <a:r>
              <a:rPr lang="en-US" sz="2000" dirty="0"/>
              <a:t>Experiment :</a:t>
            </a:r>
          </a:p>
          <a:p>
            <a:r>
              <a:rPr lang="en-US" sz="2000" dirty="0">
                <a:hlinkClick r:id="rId3"/>
              </a:rPr>
              <a:t>https://gallery.cortanaintelligence.com/Experiment/Employee-Retention-Project</a:t>
            </a:r>
            <a:r>
              <a:rPr lang="en-US" sz="2000" dirty="0"/>
              <a:t> </a:t>
            </a:r>
          </a:p>
          <a:p>
            <a:endParaRPr lang="en-US" sz="2000" dirty="0"/>
          </a:p>
          <a:p>
            <a:r>
              <a:rPr lang="en-US" sz="2000" dirty="0"/>
              <a:t>Predictive Experiment:</a:t>
            </a:r>
          </a:p>
          <a:p>
            <a:r>
              <a:rPr lang="en-US" sz="2000" dirty="0">
                <a:hlinkClick r:id="rId4"/>
              </a:rPr>
              <a:t>https://gallery.cortanaintelligence.com/Experiment/Employee-Retention-Project-Predictive-Exp</a:t>
            </a:r>
            <a:r>
              <a:rPr lang="en-US" sz="2000" dirty="0"/>
              <a:t>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30926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73723" y="407963"/>
            <a:ext cx="1076178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Contents</a:t>
            </a:r>
          </a:p>
          <a:p>
            <a:endParaRPr lang="en-US" sz="2800" dirty="0"/>
          </a:p>
          <a:p>
            <a:pPr marL="342900" indent="-342900">
              <a:buFont typeface="Wingdings" charset="2"/>
              <a:buChar char="Ø"/>
            </a:pPr>
            <a:r>
              <a:rPr lang="en-US" sz="2800" dirty="0"/>
              <a:t>Business Case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800" dirty="0"/>
              <a:t>Data Acquisition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800" dirty="0"/>
              <a:t>Data Preparation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800" dirty="0"/>
              <a:t>Data Visualization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800" dirty="0"/>
              <a:t>Exploratory Data Analysis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800" dirty="0"/>
              <a:t>Hypothesis Modeling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800" dirty="0"/>
              <a:t>Evaluation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800" dirty="0"/>
              <a:t>Conclusion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800" dirty="0"/>
              <a:t>Operationalization</a:t>
            </a:r>
          </a:p>
          <a:p>
            <a:pPr marL="342900" indent="-342900">
              <a:buFont typeface="Wingdings" charset="2"/>
              <a:buChar char="Ø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98791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9908" y="1747910"/>
            <a:ext cx="994585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Business Case</a:t>
            </a:r>
          </a:p>
          <a:p>
            <a:endParaRPr lang="en-US" dirty="0"/>
          </a:p>
          <a:p>
            <a:pPr marL="285750" indent="-285750">
              <a:buFont typeface="Wingdings" charset="2"/>
              <a:buChar char="Ø"/>
            </a:pPr>
            <a:r>
              <a:rPr lang="en-US" sz="2000" dirty="0"/>
              <a:t>The Employee Retention project gives information on the employees who are working in various departments of the company and their status(employed/left) with the company.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000" dirty="0"/>
              <a:t>The main aim of this project is, based on the given circumstances, check whether the employee stays or leaves the company.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000" dirty="0"/>
              <a:t>We have been provided details like salary, tenure, employee satisfaction, number of complaints filed by an employee and average number of hours worked by an employee during a month.</a:t>
            </a:r>
          </a:p>
        </p:txBody>
      </p:sp>
    </p:spTree>
    <p:extLst>
      <p:ext uri="{BB962C8B-B14F-4D97-AF65-F5344CB8AC3E}">
        <p14:creationId xmlns:p14="http://schemas.microsoft.com/office/powerpoint/2010/main" val="1181679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1434" y="2250830"/>
            <a:ext cx="1035382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Acquisition</a:t>
            </a:r>
          </a:p>
          <a:p>
            <a:pPr marL="285750" indent="-285750">
              <a:buFont typeface="Wingdings" charset="2"/>
              <a:buChar char="Ø"/>
            </a:pPr>
            <a:endParaRPr lang="en-US" dirty="0"/>
          </a:p>
          <a:p>
            <a:pPr marL="285750" indent="-285750">
              <a:buFont typeface="Wingdings" charset="2"/>
              <a:buChar char="Ø"/>
            </a:pPr>
            <a:r>
              <a:rPr lang="en-US" sz="2000" dirty="0"/>
              <a:t>Current Data set contains the details of employees working in different departments of a company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000" dirty="0"/>
              <a:t>Data has been acquired from the IT department in the CSV format.</a:t>
            </a:r>
          </a:p>
        </p:txBody>
      </p:sp>
    </p:spTree>
    <p:extLst>
      <p:ext uri="{BB962C8B-B14F-4D97-AF65-F5344CB8AC3E}">
        <p14:creationId xmlns:p14="http://schemas.microsoft.com/office/powerpoint/2010/main" val="1227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2535" y="506437"/>
            <a:ext cx="1084619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Preparation</a:t>
            </a:r>
          </a:p>
          <a:p>
            <a:endParaRPr lang="en-US" sz="3600" dirty="0"/>
          </a:p>
          <a:p>
            <a:pPr marL="342900" indent="-342900">
              <a:buFont typeface="Wingdings" charset="2"/>
              <a:buChar char="Ø"/>
            </a:pPr>
            <a:r>
              <a:rPr lang="en-US" sz="2200" dirty="0"/>
              <a:t>The data acquired has a total of 14249 records.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200" dirty="0"/>
              <a:t>Changed “information_technology” to IT in the department field.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200" dirty="0"/>
              <a:t>Deleted 709 records from the data where no Department is listed for these records.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200" dirty="0"/>
              <a:t>Deleted 181 records with no satisfaction levels of an employee mentioned.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200" dirty="0"/>
              <a:t>1284 records with empty last evaluation results have been deleted.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200" dirty="0"/>
              <a:t>As the filed_complaints and recently_promoted are indicated using numeric 1, Assigned “No” to the empty cells and “Yes” to the cells with value as numeric 1.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200" dirty="0"/>
              <a:t>A total of 2174 records have been deleted based on the above measures.</a:t>
            </a:r>
          </a:p>
          <a:p>
            <a:pPr marL="342900" indent="-342900">
              <a:buFont typeface="Wingdings" charset="2"/>
              <a:buChar char="Ø"/>
            </a:pP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1125415" y="5627077"/>
            <a:ext cx="9959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away : After cleaning the data, a total of 12075 records are remaining, which is 				84.94% of the original data </a:t>
            </a:r>
          </a:p>
        </p:txBody>
      </p:sp>
    </p:spTree>
    <p:extLst>
      <p:ext uri="{BB962C8B-B14F-4D97-AF65-F5344CB8AC3E}">
        <p14:creationId xmlns:p14="http://schemas.microsoft.com/office/powerpoint/2010/main" val="1409763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162000"/>
                <a:satMod val="200000"/>
                <a:lumMod val="124000"/>
              </a:schemeClr>
            </a:gs>
            <a:gs pos="100000">
              <a:schemeClr val="bg2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536" y="1575096"/>
            <a:ext cx="3054122" cy="13882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159" y="995767"/>
            <a:ext cx="3194091" cy="327967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65641" y="4473679"/>
            <a:ext cx="9552558" cy="12332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Data Visualization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77536" y="5940579"/>
            <a:ext cx="734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away: Even though the last evaluation of the employees 			are high, they tend to leave the job.</a:t>
            </a:r>
          </a:p>
        </p:txBody>
      </p:sp>
    </p:spTree>
    <p:extLst>
      <p:ext uri="{BB962C8B-B14F-4D97-AF65-F5344CB8AC3E}">
        <p14:creationId xmlns:p14="http://schemas.microsoft.com/office/powerpoint/2010/main" val="1826980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68919" y="329321"/>
            <a:ext cx="56188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200" cap="all" dirty="0">
                <a:ln w="3175" cmpd="sng">
                  <a:noFill/>
                </a:ln>
              </a:rPr>
              <a:t>Data Visualization </a:t>
            </a:r>
            <a:r>
              <a:rPr lang="en-US" sz="2000" cap="all" dirty="0">
                <a:ln w="3175" cmpd="sng">
                  <a:noFill/>
                </a:ln>
              </a:rPr>
              <a:t>(contd..)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677" y="914096"/>
            <a:ext cx="4167171" cy="56133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058" y="2819052"/>
            <a:ext cx="3962400" cy="1803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87926" y="6055989"/>
            <a:ext cx="637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away: Employees whose satisfaction is more is 				likely to stay more with the company.</a:t>
            </a:r>
          </a:p>
        </p:txBody>
      </p:sp>
    </p:spTree>
    <p:extLst>
      <p:ext uri="{BB962C8B-B14F-4D97-AF65-F5344CB8AC3E}">
        <p14:creationId xmlns:p14="http://schemas.microsoft.com/office/powerpoint/2010/main" val="1497557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82986" y="343388"/>
            <a:ext cx="56188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200" cap="all" dirty="0">
                <a:ln w="3175" cmpd="sng">
                  <a:noFill/>
                </a:ln>
              </a:rPr>
              <a:t>Data Visualization </a:t>
            </a:r>
            <a:r>
              <a:rPr lang="en-US" sz="2000" cap="all" dirty="0">
                <a:ln w="3175" cmpd="sng">
                  <a:noFill/>
                </a:ln>
              </a:rPr>
              <a:t>(contd..)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76" y="1125415"/>
            <a:ext cx="4544650" cy="52261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932" y="2849489"/>
            <a:ext cx="3987800" cy="177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01433" y="5535484"/>
            <a:ext cx="637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away: Employees who work around 4 years tend 			to leave the company.</a:t>
            </a:r>
          </a:p>
        </p:txBody>
      </p:sp>
    </p:spTree>
    <p:extLst>
      <p:ext uri="{BB962C8B-B14F-4D97-AF65-F5344CB8AC3E}">
        <p14:creationId xmlns:p14="http://schemas.microsoft.com/office/powerpoint/2010/main" val="1831095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82986" y="343388"/>
            <a:ext cx="56188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200" cap="all" dirty="0">
                <a:ln w="3175" cmpd="sng">
                  <a:noFill/>
                </a:ln>
              </a:rPr>
              <a:t>Data Visualization </a:t>
            </a:r>
            <a:r>
              <a:rPr lang="en-US" sz="2000" cap="all" dirty="0">
                <a:ln w="3175" cmpd="sng">
                  <a:noFill/>
                </a:ln>
              </a:rPr>
              <a:t>(contd..)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70" y="1069915"/>
            <a:ext cx="4069284" cy="47194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324" y="1941888"/>
            <a:ext cx="1540111" cy="8474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302" y="1069915"/>
            <a:ext cx="3780745" cy="47194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4435" y="3803020"/>
            <a:ext cx="1684518" cy="7342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52000" y="6156715"/>
            <a:ext cx="7413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away: Employees who work more hours and have less 				salary tend to leave the company</a:t>
            </a:r>
          </a:p>
        </p:txBody>
      </p:sp>
    </p:spTree>
    <p:extLst>
      <p:ext uri="{BB962C8B-B14F-4D97-AF65-F5344CB8AC3E}">
        <p14:creationId xmlns:p14="http://schemas.microsoft.com/office/powerpoint/2010/main" val="389085717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451</TotalTime>
  <Words>659</Words>
  <Application>Microsoft Office PowerPoint</Application>
  <PresentationFormat>Widescreen</PresentationFormat>
  <Paragraphs>87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Baskerville Old Face</vt:lpstr>
      <vt:lpstr>Bookman Old Style</vt:lpstr>
      <vt:lpstr>Calibri</vt:lpstr>
      <vt:lpstr>Century Gothic</vt:lpstr>
      <vt:lpstr>Copperplate Gothic Bold</vt:lpstr>
      <vt:lpstr>Goudy Old Style</vt:lpstr>
      <vt:lpstr>Mangal</vt:lpstr>
      <vt:lpstr>Wingdings</vt:lpstr>
      <vt:lpstr>Vapor Trail</vt:lpstr>
      <vt:lpstr> EMPLOYEE RETENTION PROJECT - CLASSIFICATION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EMPLOYEE RETENTION PROJECT  CLASSIFICATION</dc:title>
  <dc:creator>Microsoft Office User</dc:creator>
  <cp:lastModifiedBy>Guest1</cp:lastModifiedBy>
  <cp:revision>27</cp:revision>
  <dcterms:created xsi:type="dcterms:W3CDTF">2017-10-31T19:18:49Z</dcterms:created>
  <dcterms:modified xsi:type="dcterms:W3CDTF">2017-11-09T21:49:40Z</dcterms:modified>
</cp:coreProperties>
</file>